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6" r:id="rId1"/>
  </p:sldMasterIdLst>
  <p:sldIdLst>
    <p:sldId id="256" r:id="rId2"/>
    <p:sldId id="257" r:id="rId3"/>
    <p:sldId id="258" r:id="rId4"/>
    <p:sldId id="260" r:id="rId5"/>
    <p:sldId id="273" r:id="rId6"/>
    <p:sldId id="279" r:id="rId7"/>
    <p:sldId id="277" r:id="rId8"/>
    <p:sldId id="276" r:id="rId9"/>
    <p:sldId id="275" r:id="rId10"/>
    <p:sldId id="278" r:id="rId11"/>
    <p:sldId id="280" r:id="rId12"/>
    <p:sldId id="259" r:id="rId13"/>
    <p:sldId id="264" r:id="rId14"/>
    <p:sldId id="281" r:id="rId15"/>
    <p:sldId id="282" r:id="rId16"/>
    <p:sldId id="283" r:id="rId17"/>
    <p:sldId id="284" r:id="rId18"/>
    <p:sldId id="285" r:id="rId19"/>
    <p:sldId id="286" r:id="rId20"/>
    <p:sldId id="261" r:id="rId21"/>
    <p:sldId id="262" r:id="rId2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46"/>
  </p:normalViewPr>
  <p:slideViewPr>
    <p:cSldViewPr snapToGrid="0" snapToObjects="1" showGuides="1">
      <p:cViewPr varScale="1">
        <p:scale>
          <a:sx n="90" d="100"/>
          <a:sy n="90" d="100"/>
        </p:scale>
        <p:origin x="1404" y="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85800" y="1346947"/>
            <a:ext cx="7772400" cy="80683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85800" y="4282763"/>
            <a:ext cx="7772400" cy="80683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85800" y="1484779"/>
            <a:ext cx="7772400" cy="2743200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>
            <a:grpSpLocks noChangeAspect="1"/>
          </p:cNvGrpSpPr>
          <p:nvPr/>
        </p:nvGrpSpPr>
        <p:grpSpPr>
          <a:xfrm>
            <a:off x="7234780" y="4107023"/>
            <a:ext cx="914400" cy="914400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88670" y="1432223"/>
            <a:ext cx="759333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6400" b="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2386" y="4389120"/>
            <a:ext cx="5918454" cy="1069848"/>
          </a:xfrm>
        </p:spPr>
        <p:txBody>
          <a:bodyPr>
            <a:normAutofit/>
          </a:bodyPr>
          <a:lstStyle>
            <a:lvl1pPr marL="0" indent="0" algn="l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65B6B-F923-FA44-AC53-4486F9BF469E}" type="datetimeFigureOut">
              <a:rPr lang="en-US" smtClean="0"/>
              <a:t>3/28/2019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12805" y="6272785"/>
            <a:ext cx="474573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244280" y="4227195"/>
            <a:ext cx="895401" cy="640080"/>
          </a:xfrm>
        </p:spPr>
        <p:txBody>
          <a:bodyPr/>
          <a:lstStyle>
            <a:lvl1pPr>
              <a:defRPr sz="2800" b="1"/>
            </a:lvl1pPr>
          </a:lstStyle>
          <a:p>
            <a:fld id="{5312B365-99E7-8743-965D-6AEBCEC589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1667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65B6B-F923-FA44-AC53-4486F9BF469E}" type="datetimeFigureOut">
              <a:rPr lang="en-US" smtClean="0"/>
              <a:t>3/28/2019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2B365-99E7-8743-965D-6AEBCEC589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1841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533400"/>
            <a:ext cx="1914525" cy="5638800"/>
          </a:xfrm>
        </p:spPr>
        <p:txBody>
          <a:bodyPr vert="eaVert"/>
          <a:lstStyle>
            <a:lvl1pPr>
              <a:defRPr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0100" y="533400"/>
            <a:ext cx="5629275" cy="56388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65B6B-F923-FA44-AC53-4486F9BF469E}" type="datetimeFigureOut">
              <a:rPr lang="en-US" smtClean="0"/>
              <a:t>3/28/2019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2B365-99E7-8743-965D-6AEBCEC589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7019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65B6B-F923-FA44-AC53-4486F9BF469E}" type="datetimeFigureOut">
              <a:rPr lang="en-US" smtClean="0"/>
              <a:t>3/28/2019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2B365-99E7-8743-965D-6AEBCEC589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0466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9144000" cy="1940010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5346" y="1225296"/>
            <a:ext cx="696087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6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4330" y="5020056"/>
            <a:ext cx="6789420" cy="1066800"/>
          </a:xfrm>
        </p:spPr>
        <p:txBody>
          <a:bodyPr anchor="t">
            <a:normAutofit/>
          </a:bodyPr>
          <a:lstStyle>
            <a:lvl1pPr marL="0" indent="0">
              <a:buNone/>
              <a:defRPr sz="1800" b="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45251" y="6272785"/>
            <a:ext cx="1983232" cy="365125"/>
          </a:xfr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79E65B6B-F923-FA44-AC53-4486F9BF469E}" type="datetimeFigureOut">
              <a:rPr lang="en-US" smtClean="0"/>
              <a:t>3/28/2019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36099" y="6272784"/>
            <a:ext cx="4745736" cy="365125"/>
          </a:xfr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633862" y="2430623"/>
            <a:ext cx="914400" cy="914400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450" y="2508607"/>
            <a:ext cx="891224" cy="720332"/>
          </a:xfrm>
        </p:spPr>
        <p:txBody>
          <a:bodyPr/>
          <a:lstStyle>
            <a:lvl1pPr>
              <a:defRPr sz="2800"/>
            </a:lvl1pPr>
          </a:lstStyle>
          <a:p>
            <a:fld id="{5312B365-99E7-8743-965D-6AEBCEC589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8082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60"/>
            <a:ext cx="365760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92218" y="2194560"/>
            <a:ext cx="365760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65B6B-F923-FA44-AC53-4486F9BF469E}" type="datetimeFigureOut">
              <a:rPr lang="en-US" smtClean="0"/>
              <a:t>3/28/2019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2B365-99E7-8743-965D-6AEBCEC589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3465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48256"/>
            <a:ext cx="365760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2743200"/>
            <a:ext cx="365760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20793" y="2048256"/>
            <a:ext cx="365760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20793" y="2743200"/>
            <a:ext cx="365760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65B6B-F923-FA44-AC53-4486F9BF469E}" type="datetimeFigureOut">
              <a:rPr lang="en-US" smtClean="0"/>
              <a:t>3/28/2019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2B365-99E7-8743-965D-6AEBCEC58954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03931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79E65B6B-F923-FA44-AC53-4486F9BF469E}" type="datetimeFigureOut">
              <a:rPr lang="en-US" smtClean="0"/>
              <a:t>3/28/2019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2B365-99E7-8743-965D-6AEBCEC58954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870959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65B6B-F923-FA44-AC53-4486F9BF469E}" type="datetimeFigureOut">
              <a:rPr lang="en-US" smtClean="0"/>
              <a:t>3/28/2019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2B365-99E7-8743-965D-6AEBCEC589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7737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6227806" y="1"/>
            <a:ext cx="2916194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12230" y="685800"/>
            <a:ext cx="2400300" cy="1737360"/>
          </a:xfrm>
        </p:spPr>
        <p:txBody>
          <a:bodyPr anchor="b">
            <a:normAutofit/>
          </a:bodyPr>
          <a:lstStyle>
            <a:lvl1pPr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685800"/>
            <a:ext cx="5033772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12230" y="2423160"/>
            <a:ext cx="24003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35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8522664" y="6255258"/>
            <a:ext cx="393192" cy="393192"/>
            <a:chOff x="8532189" y="5068824"/>
            <a:chExt cx="393192" cy="393192"/>
          </a:xfrm>
        </p:grpSpPr>
        <p:sp>
          <p:nvSpPr>
            <p:cNvPr id="13" name="Oval 12"/>
            <p:cNvSpPr>
              <a:spLocks noChangeAspect="1"/>
            </p:cNvSpPr>
            <p:nvPr/>
          </p:nvSpPr>
          <p:spPr>
            <a:xfrm>
              <a:off x="8532189" y="5068824"/>
              <a:ext cx="393192" cy="39319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8568766" y="5105400"/>
              <a:ext cx="320039" cy="320040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65B6B-F923-FA44-AC53-4486F9BF469E}" type="datetimeFigureOut">
              <a:rPr lang="en-US" smtClean="0"/>
              <a:t>3/28/2019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2B365-99E7-8743-965D-6AEBCEC589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2317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6227806" y="1"/>
            <a:ext cx="2916194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12230" y="685800"/>
            <a:ext cx="2400300" cy="1737360"/>
          </a:xfrm>
        </p:spPr>
        <p:txBody>
          <a:bodyPr anchor="b">
            <a:normAutofit/>
          </a:bodyPr>
          <a:lstStyle>
            <a:lvl1pPr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6227805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12230" y="2423160"/>
            <a:ext cx="24003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35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8522664" y="6255258"/>
            <a:ext cx="393192" cy="393192"/>
            <a:chOff x="8532189" y="5068824"/>
            <a:chExt cx="393192" cy="393192"/>
          </a:xfrm>
        </p:grpSpPr>
        <p:sp>
          <p:nvSpPr>
            <p:cNvPr id="13" name="Oval 12"/>
            <p:cNvSpPr>
              <a:spLocks noChangeAspect="1"/>
            </p:cNvSpPr>
            <p:nvPr/>
          </p:nvSpPr>
          <p:spPr>
            <a:xfrm>
              <a:off x="8532189" y="5068824"/>
              <a:ext cx="393192" cy="39319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8568766" y="5105400"/>
              <a:ext cx="320039" cy="320040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65B6B-F923-FA44-AC53-4486F9BF469E}" type="datetimeFigureOut">
              <a:rPr lang="en-US" smtClean="0"/>
              <a:t>3/28/2019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2B365-99E7-8743-965D-6AEBCEC589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3148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8522664" y="6255258"/>
            <a:ext cx="393192" cy="393192"/>
            <a:chOff x="8532189" y="5068824"/>
            <a:chExt cx="393192" cy="393192"/>
          </a:xfrm>
        </p:grpSpPr>
        <p:sp>
          <p:nvSpPr>
            <p:cNvPr id="8" name="Oval 7"/>
            <p:cNvSpPr>
              <a:spLocks noChangeAspect="1"/>
            </p:cNvSpPr>
            <p:nvPr/>
          </p:nvSpPr>
          <p:spPr>
            <a:xfrm>
              <a:off x="8532189" y="5068824"/>
              <a:ext cx="393192" cy="393192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9" name="Oval 8"/>
            <p:cNvSpPr>
              <a:spLocks noChangeAspect="1"/>
            </p:cNvSpPr>
            <p:nvPr/>
          </p:nvSpPr>
          <p:spPr>
            <a:xfrm>
              <a:off x="8568766" y="5105400"/>
              <a:ext cx="320039" cy="320040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0" y="484632"/>
            <a:ext cx="7772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21408"/>
            <a:ext cx="7772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992368" y="6272785"/>
            <a:ext cx="24551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79E65B6B-F923-FA44-AC53-4486F9BF469E}" type="datetimeFigureOut">
              <a:rPr lang="en-US" smtClean="0"/>
              <a:t>3/28/2019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272785"/>
            <a:ext cx="47457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83346" y="6272785"/>
            <a:ext cx="4800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b="1" spc="-7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5312B365-99E7-8743-965D-6AEBCEC589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7494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200" b="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C6C48-4965-A645-865E-3EC32C01BDD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Drivers of Natural Gas Prices In The United States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E7F27D-D30F-C642-9B18-BE86622FEA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8670" y="4468030"/>
            <a:ext cx="5918454" cy="1811745"/>
          </a:xfrm>
        </p:spPr>
        <p:txBody>
          <a:bodyPr>
            <a:normAutofit/>
          </a:bodyPr>
          <a:lstStyle/>
          <a:p>
            <a:r>
              <a:rPr lang="en-US" u="sng" dirty="0"/>
              <a:t>Group Members: </a:t>
            </a:r>
          </a:p>
          <a:p>
            <a:r>
              <a:rPr lang="en-US" dirty="0"/>
              <a:t>Wilson </a:t>
            </a:r>
            <a:r>
              <a:rPr lang="en-US" dirty="0" err="1"/>
              <a:t>Aliaga</a:t>
            </a:r>
            <a:endParaRPr lang="en-US" dirty="0"/>
          </a:p>
          <a:p>
            <a:r>
              <a:rPr lang="en-US" dirty="0"/>
              <a:t>Carlton Lewis </a:t>
            </a:r>
          </a:p>
          <a:p>
            <a:r>
              <a:rPr lang="en-US" dirty="0" err="1"/>
              <a:t>Velmarini</a:t>
            </a:r>
            <a:r>
              <a:rPr lang="en-US" dirty="0"/>
              <a:t> Vasquez</a:t>
            </a:r>
          </a:p>
        </p:txBody>
      </p:sp>
    </p:spTree>
    <p:extLst>
      <p:ext uri="{BB962C8B-B14F-4D97-AF65-F5344CB8AC3E}">
        <p14:creationId xmlns:p14="http://schemas.microsoft.com/office/powerpoint/2010/main" val="18449090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DD03DAF-AB1B-0F43-A588-0C6147968D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455"/>
            <a:ext cx="9144000" cy="341254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C7F1834-2098-7B4B-A46D-2F77888894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29000"/>
            <a:ext cx="6871965" cy="2643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2961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90DEA64-28AD-BF42-9E80-AE0E219D1E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80"/>
            <a:ext cx="9144000" cy="34239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6C83D4F-2A70-934B-82CC-CF56748D64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45455"/>
            <a:ext cx="9144000" cy="3412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7204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7EF21-F4F7-6240-B6A1-94348AE74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10E8D2-4E82-8B49-9553-B9F2990156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data exploration and cleanup process (accompanied by your </a:t>
            </a:r>
            <a:r>
              <a:rPr lang="en-US" dirty="0" err="1"/>
              <a:t>Jupyter</a:t>
            </a:r>
            <a:r>
              <a:rPr lang="en-US" dirty="0"/>
              <a:t> Notebook)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83508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C72A83A-3D88-6846-A47E-8FEAA0E6DC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67747"/>
            <a:ext cx="9144000" cy="3722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0345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14F610B-BB73-4BD6-880D-393BD40344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0"/>
            <a:ext cx="9144000" cy="304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E561D30-092F-46FD-935F-59E9FAEFF3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678116"/>
            <a:ext cx="9144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7927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E6B1722-0714-4B12-96C1-832DD5AC92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0"/>
            <a:ext cx="9144000" cy="304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1B24ED8-183E-45C0-86C7-FCBBA8169E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619500"/>
            <a:ext cx="9144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9950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E5D12ED-EF4E-474F-A011-2D70B0EC31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5370" y="735621"/>
            <a:ext cx="6629400" cy="5524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0974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0E105AB-12C9-4851-AAF4-A211375C38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" y="0"/>
            <a:ext cx="6858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CCEEB81-1C11-4417-81E6-CD5E61F99F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0116" y="2403230"/>
            <a:ext cx="2053884" cy="1711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7994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56D1EB7-01AC-4F05-8F5D-66ADB6A506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577"/>
            <a:ext cx="9144000" cy="304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CDE9231-6CAD-431D-81D2-B5804C7653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601916"/>
            <a:ext cx="9144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4123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AF56F93-BC79-4B03-8AD7-EAF74ED796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53208"/>
            <a:ext cx="9144000" cy="304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1A36D04-BAFD-435B-B3AD-56EF503BBA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801208"/>
            <a:ext cx="9144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2855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7DB11B-3EFB-254D-80E2-3343DA5D81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484632"/>
            <a:ext cx="7772400" cy="1609344"/>
          </a:xfrm>
        </p:spPr>
        <p:txBody>
          <a:bodyPr/>
          <a:lstStyle/>
          <a:p>
            <a:r>
              <a:rPr lang="en-US" dirty="0"/>
              <a:t>Project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17501C-FD28-2842-B5AE-684DE4440A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960044"/>
            <a:ext cx="7772400" cy="4050792"/>
          </a:xfrm>
        </p:spPr>
        <p:txBody>
          <a:bodyPr/>
          <a:lstStyle/>
          <a:p>
            <a:pPr fontAlgn="ctr"/>
            <a:r>
              <a:rPr lang="en-US" b="1" u="sng" dirty="0"/>
              <a:t>Supply Drivers questions </a:t>
            </a:r>
            <a:endParaRPr lang="en-US" b="1" dirty="0"/>
          </a:p>
          <a:p>
            <a:pPr lvl="1" fontAlgn="ctr"/>
            <a:r>
              <a:rPr lang="en-US" dirty="0"/>
              <a:t>How does production vary over time in different regions of the country, especially in the counties with natural gas reserves?</a:t>
            </a:r>
          </a:p>
          <a:p>
            <a:pPr lvl="1" fontAlgn="ctr"/>
            <a:r>
              <a:rPr lang="en-US" dirty="0"/>
              <a:t>How does the Storage changes over time based on the facilities (e.g. Pipelines) available in the counties or regions with natural gas reserves? </a:t>
            </a:r>
          </a:p>
          <a:p>
            <a:pPr lvl="1" fontAlgn="ctr"/>
            <a:r>
              <a:rPr lang="en-US" dirty="0"/>
              <a:t>How </a:t>
            </a:r>
            <a:r>
              <a:rPr lang="en-US"/>
              <a:t>does imported </a:t>
            </a:r>
            <a:r>
              <a:rPr lang="en-US" dirty="0"/>
              <a:t>gas contribute to the supply over time? </a:t>
            </a:r>
          </a:p>
          <a:p>
            <a:pPr marL="274320" lvl="1" indent="0" fontAlgn="ctr">
              <a:buNone/>
            </a:pPr>
            <a:endParaRPr lang="en-US" dirty="0"/>
          </a:p>
          <a:p>
            <a:pPr fontAlgn="ctr"/>
            <a:r>
              <a:rPr lang="en-US" b="1" u="sng" dirty="0"/>
              <a:t>Demand questions </a:t>
            </a:r>
            <a:endParaRPr lang="en-US" b="1" dirty="0"/>
          </a:p>
          <a:p>
            <a:pPr lvl="1" fontAlgn="ctr"/>
            <a:r>
              <a:rPr lang="en-US" dirty="0"/>
              <a:t>How do temperature changes affect gas demand? </a:t>
            </a:r>
          </a:p>
          <a:p>
            <a:pPr lvl="1" fontAlgn="ctr"/>
            <a:r>
              <a:rPr lang="en-US" dirty="0"/>
              <a:t>How does economic growth influence gas consumption? </a:t>
            </a:r>
          </a:p>
          <a:p>
            <a:pPr marL="274320" lvl="1" indent="0" fontAlgn="ctr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00895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524CD3-0529-3B4F-9C7B-502FB0795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conclusions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0DE778-67DC-C144-B450-1F1CF2120E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should include a numerical summary as well as visualizations of that summary</a:t>
            </a:r>
          </a:p>
        </p:txBody>
      </p:sp>
    </p:spTree>
    <p:extLst>
      <p:ext uri="{BB962C8B-B14F-4D97-AF65-F5344CB8AC3E}">
        <p14:creationId xmlns:p14="http://schemas.microsoft.com/office/powerpoint/2010/main" val="3079596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A5664A-6B8C-7644-AEDF-C947F2938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implications</a:t>
            </a:r>
            <a:r>
              <a:rPr lang="en-US" dirty="0"/>
              <a:t> of the </a:t>
            </a:r>
            <a:r>
              <a:rPr lang="en-US" b="1" dirty="0"/>
              <a:t>findings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6C8B08-668D-DB48-8528-19F16D7B42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is where you get to have an open-ended discussion about what your findings "mean".</a:t>
            </a:r>
          </a:p>
        </p:txBody>
      </p:sp>
    </p:spTree>
    <p:extLst>
      <p:ext uri="{BB962C8B-B14F-4D97-AF65-F5344CB8AC3E}">
        <p14:creationId xmlns:p14="http://schemas.microsoft.com/office/powerpoint/2010/main" val="19744435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B98B0D-164E-5B4F-A6C0-44B4628B52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Set Sources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12D7D1-BE1E-2749-A714-4B2907450C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U.S. Energy Information Administration (EIA) </a:t>
            </a:r>
          </a:p>
          <a:p>
            <a:r>
              <a:rPr lang="en-US" dirty="0"/>
              <a:t>World Weather </a:t>
            </a:r>
          </a:p>
          <a:p>
            <a:r>
              <a:rPr lang="en-US" dirty="0"/>
              <a:t>Federal Reserve Economic Data (FRED)</a:t>
            </a:r>
          </a:p>
          <a:p>
            <a:r>
              <a:rPr lang="en-US" dirty="0"/>
              <a:t>US Census Database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49558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4D1A4-8605-D647-B911-80965013D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Exploration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9716F5-D922-9244-920E-062ECBAE17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lvl="0" fontAlgn="ctr"/>
            <a:r>
              <a:rPr lang="en-US" u="sng" dirty="0"/>
              <a:t>Demand</a:t>
            </a:r>
            <a:endParaRPr lang="en-US" dirty="0"/>
          </a:p>
          <a:p>
            <a:pPr lvl="1" fontAlgn="ctr"/>
            <a:r>
              <a:rPr lang="en-US" dirty="0"/>
              <a:t>Obtain and analyze the following data: </a:t>
            </a:r>
          </a:p>
          <a:p>
            <a:pPr lvl="2" fontAlgn="ctr"/>
            <a:r>
              <a:rPr lang="en-US" dirty="0"/>
              <a:t>Residential consumption over time </a:t>
            </a:r>
          </a:p>
          <a:p>
            <a:pPr lvl="2" fontAlgn="ctr"/>
            <a:r>
              <a:rPr lang="en-US" dirty="0"/>
              <a:t>Industrial consumption over time </a:t>
            </a:r>
          </a:p>
          <a:p>
            <a:pPr lvl="2" fontAlgn="ctr"/>
            <a:r>
              <a:rPr lang="en-US" dirty="0"/>
              <a:t>Commercial consumption vs time </a:t>
            </a:r>
          </a:p>
          <a:p>
            <a:pPr lvl="2" fontAlgn="ctr"/>
            <a:r>
              <a:rPr lang="en-US" dirty="0"/>
              <a:t>Exports over time </a:t>
            </a:r>
          </a:p>
          <a:p>
            <a:pPr lvl="0" fontAlgn="ctr"/>
            <a:r>
              <a:rPr lang="en-US" u="sng" dirty="0"/>
              <a:t>Supply</a:t>
            </a:r>
            <a:endParaRPr lang="en-US" dirty="0"/>
          </a:p>
          <a:p>
            <a:pPr lvl="1" fontAlgn="ctr"/>
            <a:r>
              <a:rPr lang="en-US" dirty="0"/>
              <a:t>Obtain and analyze the following data: </a:t>
            </a:r>
          </a:p>
          <a:p>
            <a:pPr lvl="2" fontAlgn="ctr"/>
            <a:r>
              <a:rPr lang="en-US" dirty="0"/>
              <a:t>Production over time </a:t>
            </a:r>
          </a:p>
          <a:p>
            <a:pPr lvl="2" fontAlgn="ctr"/>
            <a:r>
              <a:rPr lang="en-US" dirty="0"/>
              <a:t>Reserve changes over time. </a:t>
            </a:r>
          </a:p>
          <a:p>
            <a:pPr lvl="2" fontAlgn="ctr"/>
            <a:r>
              <a:rPr lang="en-US" dirty="0"/>
              <a:t> Capacity and storage use of each state of the country overtime, and the create a time dependent Google Heat Map. </a:t>
            </a:r>
          </a:p>
          <a:p>
            <a:pPr lvl="2" fontAlgn="ctr"/>
            <a:r>
              <a:rPr lang="en-US" dirty="0"/>
              <a:t>Imports over time </a:t>
            </a:r>
          </a:p>
          <a:p>
            <a:pPr lvl="3" fontAlgn="ctr"/>
            <a:r>
              <a:rPr lang="en-US" dirty="0"/>
              <a:t>Pipelines and Liquid natural gas terminals (LNG)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31996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8BBAC34-D0FC-2D47-985A-74F342AC82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071" y="240886"/>
            <a:ext cx="8498541" cy="31716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F726D0E-332C-5C4D-B39C-D5DADE18FC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071" y="3669886"/>
            <a:ext cx="8498541" cy="3171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7071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8F41855-15B9-124F-AE15-5E694D10C4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455"/>
            <a:ext cx="9144000" cy="34125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54694D5-6A64-6F49-84CB-4897F53CE7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647544"/>
            <a:ext cx="9144000" cy="3408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8643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6E5DBA-12D6-4749-AB52-FC63D30273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80"/>
            <a:ext cx="9144000" cy="34201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6ABDDED-86CF-8C47-8ADA-F3E782F913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29000"/>
            <a:ext cx="9144000" cy="3420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2717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A50864C-6E43-1F44-BF4B-48075BBFB9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025" y="161208"/>
            <a:ext cx="8767482" cy="31332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62233D9-F8B2-BD40-933A-D3A095C852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025" y="3590208"/>
            <a:ext cx="8767482" cy="3133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7092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6DF9C35-0F74-434A-98F1-4DB5D2532D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32677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7D2ACDA-DF93-374A-95FA-AD1D220331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29000"/>
            <a:ext cx="9144000" cy="3378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98491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{87EADF78-11F2-DC47-AAD7-BA780763483B}tf10001070</Template>
  <TotalTime>733</TotalTime>
  <Words>242</Words>
  <Application>Microsoft Office PowerPoint</Application>
  <PresentationFormat>On-screen Show (4:3)</PresentationFormat>
  <Paragraphs>39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Calibri</vt:lpstr>
      <vt:lpstr>Rockwell</vt:lpstr>
      <vt:lpstr>Rockwell Condensed</vt:lpstr>
      <vt:lpstr>Rockwell Extra Bold</vt:lpstr>
      <vt:lpstr>Wingdings</vt:lpstr>
      <vt:lpstr>Wood Type</vt:lpstr>
      <vt:lpstr>Drivers of Natural Gas Prices In The United States</vt:lpstr>
      <vt:lpstr>Project Questions</vt:lpstr>
      <vt:lpstr>Data Set Sources </vt:lpstr>
      <vt:lpstr>Data Exploration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Analysis Process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conclusions</vt:lpstr>
      <vt:lpstr>implications of the findings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Drivers of Natural Gas Prices In The United States</dc:title>
  <dc:creator>Velmarini Vasquez</dc:creator>
  <cp:lastModifiedBy>Carlton Lewis</cp:lastModifiedBy>
  <cp:revision>21</cp:revision>
  <dcterms:created xsi:type="dcterms:W3CDTF">2019-03-27T20:14:37Z</dcterms:created>
  <dcterms:modified xsi:type="dcterms:W3CDTF">2019-03-29T01:05:57Z</dcterms:modified>
</cp:coreProperties>
</file>